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7" r:id="rId3"/>
    <p:sldId id="258" r:id="rId4"/>
    <p:sldId id="262" r:id="rId5"/>
    <p:sldId id="259" r:id="rId6"/>
    <p:sldId id="260" r:id="rId7"/>
    <p:sldId id="261" r:id="rId8"/>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9066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8295396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hyperlink" Target="https://gamma.app" TargetMode="Externa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hyperlink" Target="https://gamma.app" TargetMode="Externa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000000"/>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00000">
              <a:alpha val="80000"/>
            </a:srgbClr>
          </a:solidFill>
          <a:ln/>
        </p:spPr>
      </p:sp>
      <p:sp>
        <p:nvSpPr>
          <p:cNvPr id="6" name="Text 3"/>
          <p:cNvSpPr/>
          <p:nvPr/>
        </p:nvSpPr>
        <p:spPr>
          <a:xfrm>
            <a:off x="2037993" y="2562463"/>
            <a:ext cx="9051846" cy="833199"/>
          </a:xfrm>
          <a:prstGeom prst="rect">
            <a:avLst/>
          </a:prstGeom>
          <a:noFill/>
          <a:ln/>
        </p:spPr>
        <p:txBody>
          <a:bodyPr wrap="none" rtlCol="0" anchor="t"/>
          <a:lstStyle/>
          <a:p>
            <a:pPr marL="0" indent="0">
              <a:lnSpc>
                <a:spcPts val="6561"/>
              </a:lnSpc>
              <a:buNone/>
            </a:pPr>
            <a:r>
              <a:rPr lang="en-US" sz="5249" b="1" kern="0" spc="-157" dirty="0">
                <a:solidFill>
                  <a:srgbClr val="FFFFFF"/>
                </a:solidFill>
                <a:latin typeface="Inter" pitchFamily="34" charset="0"/>
                <a:ea typeface="Inter" pitchFamily="34" charset="-122"/>
                <a:cs typeface="Inter" pitchFamily="34" charset="-120"/>
              </a:rPr>
              <a:t>Find Your Next Favorite Movie</a:t>
            </a:r>
            <a:endParaRPr lang="en-US" sz="5249" dirty="0"/>
          </a:p>
        </p:txBody>
      </p:sp>
      <p:sp>
        <p:nvSpPr>
          <p:cNvPr id="7" name="Text 4"/>
          <p:cNvSpPr/>
          <p:nvPr/>
        </p:nvSpPr>
        <p:spPr>
          <a:xfrm>
            <a:off x="2037993" y="3728918"/>
            <a:ext cx="10554414" cy="1066205"/>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Welcome to our movie recommender website, where we help you discover new movies based on your personal preferences. With an extensive database of high-quality movies and a powerful algorithm, we are here to provide you with the best movie recommendations. Let's get started!</a:t>
            </a:r>
            <a:endParaRPr lang="en-US" sz="1750" dirty="0"/>
          </a:p>
        </p:txBody>
      </p:sp>
      <p:pic>
        <p:nvPicPr>
          <p:cNvPr id="8" name="Image 1" descr="preencoded.png"/>
          <p:cNvPicPr>
            <a:picLocks noChangeAspect="1"/>
          </p:cNvPicPr>
          <p:nvPr/>
        </p:nvPicPr>
        <p:blipFill>
          <a:blip r:embed="rId4"/>
          <a:stretch>
            <a:fillRect/>
          </a:stretch>
        </p:blipFill>
        <p:spPr>
          <a:xfrm>
            <a:off x="2037993" y="5045035"/>
            <a:ext cx="1651278" cy="621983"/>
          </a:xfrm>
          <a:prstGeom prst="rect">
            <a:avLst/>
          </a:prstGeom>
        </p:spPr>
      </p:pic>
      <p:pic>
        <p:nvPicPr>
          <p:cNvPr id="9"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2542937"/>
            <a:ext cx="7477601" cy="1388745"/>
          </a:xfrm>
          <a:prstGeom prst="rect">
            <a:avLst/>
          </a:prstGeom>
          <a:noFill/>
          <a:ln/>
        </p:spPr>
        <p:txBody>
          <a:bodyPr wrap="squar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How the Recommender Works</a:t>
            </a:r>
            <a:endParaRPr lang="en-US" sz="4374" dirty="0"/>
          </a:p>
        </p:txBody>
      </p:sp>
      <p:sp>
        <p:nvSpPr>
          <p:cNvPr id="6" name="Text 3"/>
          <p:cNvSpPr/>
          <p:nvPr/>
        </p:nvSpPr>
        <p:spPr>
          <a:xfrm>
            <a:off x="6319599" y="4264938"/>
            <a:ext cx="7477601" cy="1421606"/>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Our movie recommender works by using a powerful algorithm to analyze your personal preferences and movie history. Based on your data, it suggests movies that you are most likely to enjoy. The more you use it, the better it gets. Give it a try and see for yourself!</a:t>
            </a:r>
            <a:endParaRPr lang="en-US" sz="1750" dirty="0"/>
          </a:p>
        </p:txBody>
      </p:sp>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72525">
              <a:alpha val="80000"/>
            </a:srgbClr>
          </a:solidFill>
          <a:ln/>
        </p:spPr>
      </p:sp>
      <p:sp>
        <p:nvSpPr>
          <p:cNvPr id="6" name="Text 3"/>
          <p:cNvSpPr/>
          <p:nvPr/>
        </p:nvSpPr>
        <p:spPr>
          <a:xfrm>
            <a:off x="2037993" y="1404580"/>
            <a:ext cx="7321034"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User Profile and Preferences</a:t>
            </a:r>
            <a:endParaRPr lang="en-US" sz="4374" dirty="0"/>
          </a:p>
        </p:txBody>
      </p:sp>
      <p:sp>
        <p:nvSpPr>
          <p:cNvPr id="7" name="Text 4"/>
          <p:cNvSpPr/>
          <p:nvPr/>
        </p:nvSpPr>
        <p:spPr>
          <a:xfrm>
            <a:off x="2037993" y="2432209"/>
            <a:ext cx="10554414" cy="1066205"/>
          </a:xfrm>
          <a:prstGeom prst="rect">
            <a:avLst/>
          </a:prstGeom>
          <a:noFill/>
          <a:ln/>
        </p:spPr>
        <p:txBody>
          <a:bodyPr wrap="square" rtlCol="0" anchor="t"/>
          <a:lstStyle/>
          <a:p>
            <a:pPr marL="0" indent="0">
              <a:lnSpc>
                <a:spcPts val="2799"/>
              </a:lnSpc>
              <a:buNone/>
            </a:pPr>
            <a:r>
              <a:rPr lang="en-US" sz="2000" kern="0" spc="-35" dirty="0">
                <a:solidFill>
                  <a:srgbClr val="E5E0DF"/>
                </a:solidFill>
                <a:latin typeface="Inter" pitchFamily="34" charset="0"/>
                <a:ea typeface="Inter" pitchFamily="34" charset="-122"/>
                <a:cs typeface="Inter" pitchFamily="34" charset="-120"/>
              </a:rPr>
              <a:t>To use our movie recommender, create a user profile and fill in your movie preferences. The more detailed your preferences, the better our algorithm will provide you with movie recommendations. You can also rate and review movies to give us feedback on our recommendations</a:t>
            </a:r>
            <a:r>
              <a:rPr lang="en-US" sz="1750" kern="0" spc="-35" dirty="0">
                <a:solidFill>
                  <a:srgbClr val="E5E0DF"/>
                </a:solidFill>
                <a:latin typeface="Inter" pitchFamily="34" charset="0"/>
                <a:ea typeface="Inter" pitchFamily="34" charset="-122"/>
                <a:cs typeface="Inter" pitchFamily="34" charset="-120"/>
              </a:rPr>
              <a:t>.</a:t>
            </a:r>
            <a:endParaRPr lang="en-US" sz="1750" dirty="0"/>
          </a:p>
        </p:txBody>
      </p:sp>
      <p:sp>
        <p:nvSpPr>
          <p:cNvPr id="8" name="Shape 5"/>
          <p:cNvSpPr/>
          <p:nvPr/>
        </p:nvSpPr>
        <p:spPr>
          <a:xfrm>
            <a:off x="2037993" y="3748326"/>
            <a:ext cx="3370064" cy="3076575"/>
          </a:xfrm>
          <a:prstGeom prst="roundRect">
            <a:avLst>
              <a:gd name="adj" fmla="val 3250"/>
            </a:avLst>
          </a:prstGeom>
          <a:solidFill>
            <a:srgbClr val="110080"/>
          </a:solidFill>
          <a:ln w="13811">
            <a:solidFill>
              <a:srgbClr val="140099"/>
            </a:solidFill>
            <a:prstDash val="solid"/>
          </a:ln>
        </p:spPr>
      </p:sp>
      <p:sp>
        <p:nvSpPr>
          <p:cNvPr id="9" name="Text 6"/>
          <p:cNvSpPr/>
          <p:nvPr/>
        </p:nvSpPr>
        <p:spPr>
          <a:xfrm>
            <a:off x="2273975" y="3984308"/>
            <a:ext cx="2583537"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Create a User Profile</a:t>
            </a:r>
            <a:endParaRPr lang="en-US" sz="2187" dirty="0"/>
          </a:p>
        </p:txBody>
      </p:sp>
      <p:sp>
        <p:nvSpPr>
          <p:cNvPr id="10" name="Text 7"/>
          <p:cNvSpPr/>
          <p:nvPr/>
        </p:nvSpPr>
        <p:spPr>
          <a:xfrm>
            <a:off x="2273975" y="4464725"/>
            <a:ext cx="2898100" cy="1421606"/>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Add your name, email, and password so you can access your personalized movie recommendations.</a:t>
            </a:r>
            <a:endParaRPr lang="en-US" sz="1750" dirty="0"/>
          </a:p>
        </p:txBody>
      </p:sp>
      <p:sp>
        <p:nvSpPr>
          <p:cNvPr id="11" name="Shape 8"/>
          <p:cNvSpPr/>
          <p:nvPr/>
        </p:nvSpPr>
        <p:spPr>
          <a:xfrm>
            <a:off x="5630228" y="3748326"/>
            <a:ext cx="3370064" cy="3076575"/>
          </a:xfrm>
          <a:prstGeom prst="roundRect">
            <a:avLst>
              <a:gd name="adj" fmla="val 3250"/>
            </a:avLst>
          </a:prstGeom>
          <a:solidFill>
            <a:srgbClr val="110080"/>
          </a:solidFill>
          <a:ln w="13811">
            <a:solidFill>
              <a:srgbClr val="140099"/>
            </a:solidFill>
            <a:prstDash val="solid"/>
          </a:ln>
        </p:spPr>
      </p:sp>
      <p:sp>
        <p:nvSpPr>
          <p:cNvPr id="12" name="Text 9"/>
          <p:cNvSpPr/>
          <p:nvPr/>
        </p:nvSpPr>
        <p:spPr>
          <a:xfrm>
            <a:off x="5866209" y="3984308"/>
            <a:ext cx="2898100" cy="694373"/>
          </a:xfrm>
          <a:prstGeom prst="rect">
            <a:avLst/>
          </a:prstGeom>
          <a:noFill/>
          <a:ln/>
        </p:spPr>
        <p:txBody>
          <a:bodyPr wrap="squar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 Get Movie recommendations</a:t>
            </a:r>
            <a:endParaRPr lang="en-US" sz="2187" dirty="0"/>
          </a:p>
        </p:txBody>
      </p:sp>
      <p:sp>
        <p:nvSpPr>
          <p:cNvPr id="13" name="Text 10"/>
          <p:cNvSpPr/>
          <p:nvPr/>
        </p:nvSpPr>
        <p:spPr>
          <a:xfrm>
            <a:off x="5866209" y="4811911"/>
            <a:ext cx="2898100" cy="1777008"/>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Based on your recently watched movies get further</a:t>
            </a:r>
          </a:p>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recommendations.</a:t>
            </a:r>
            <a:endParaRPr lang="en-US" sz="1750" dirty="0"/>
          </a:p>
        </p:txBody>
      </p:sp>
      <p:sp>
        <p:nvSpPr>
          <p:cNvPr id="14" name="Shape 11"/>
          <p:cNvSpPr/>
          <p:nvPr/>
        </p:nvSpPr>
        <p:spPr>
          <a:xfrm>
            <a:off x="9222462" y="3748326"/>
            <a:ext cx="3370064" cy="3076575"/>
          </a:xfrm>
          <a:prstGeom prst="roundRect">
            <a:avLst>
              <a:gd name="adj" fmla="val 3250"/>
            </a:avLst>
          </a:prstGeom>
          <a:solidFill>
            <a:srgbClr val="110080"/>
          </a:solidFill>
          <a:ln w="13811">
            <a:solidFill>
              <a:srgbClr val="140099"/>
            </a:solidFill>
            <a:prstDash val="solid"/>
          </a:ln>
        </p:spPr>
      </p:sp>
      <p:sp>
        <p:nvSpPr>
          <p:cNvPr id="15" name="Text 12"/>
          <p:cNvSpPr/>
          <p:nvPr/>
        </p:nvSpPr>
        <p:spPr>
          <a:xfrm>
            <a:off x="9458444" y="3984308"/>
            <a:ext cx="2898100" cy="694373"/>
          </a:xfrm>
          <a:prstGeom prst="rect">
            <a:avLst/>
          </a:prstGeom>
          <a:noFill/>
          <a:ln/>
        </p:spPr>
        <p:txBody>
          <a:bodyPr wrap="squar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Rate and Review Movies</a:t>
            </a:r>
            <a:endParaRPr lang="en-US" sz="2187" dirty="0"/>
          </a:p>
        </p:txBody>
      </p:sp>
      <p:sp>
        <p:nvSpPr>
          <p:cNvPr id="16" name="Text 13"/>
          <p:cNvSpPr/>
          <p:nvPr/>
        </p:nvSpPr>
        <p:spPr>
          <a:xfrm>
            <a:off x="9458444" y="4811911"/>
            <a:ext cx="2898100" cy="1777008"/>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Rate and review movies to improve our algorithm recommendations and share your opinion with other users.</a:t>
            </a:r>
            <a:endParaRPr lang="en-US" sz="1750" dirty="0"/>
          </a:p>
        </p:txBody>
      </p:sp>
      <p:pic>
        <p:nvPicPr>
          <p:cNvPr id="1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2542937"/>
            <a:ext cx="7477601" cy="1388745"/>
          </a:xfrm>
          <a:prstGeom prst="rect">
            <a:avLst/>
          </a:prstGeom>
          <a:noFill/>
          <a:ln/>
        </p:spPr>
        <p:txBody>
          <a:bodyPr wrap="square" rtlCol="0" anchor="t"/>
          <a:lstStyle/>
          <a:p>
            <a:pPr marL="0" indent="0">
              <a:lnSpc>
                <a:spcPts val="5468"/>
              </a:lnSpc>
              <a:buNone/>
            </a:pPr>
            <a:r>
              <a:rPr lang="en-US" sz="4374" b="1" kern="0" spc="-131" dirty="0">
                <a:solidFill>
                  <a:srgbClr val="FFFFFF"/>
                </a:solidFill>
                <a:latin typeface="Inter" pitchFamily="34" charset="0"/>
                <a:ea typeface="Inter" pitchFamily="34" charset="-122"/>
              </a:rPr>
              <a:t>Why Should you use it ?</a:t>
            </a:r>
            <a:endParaRPr lang="en-US" sz="4374" dirty="0"/>
          </a:p>
        </p:txBody>
      </p:sp>
      <p:sp>
        <p:nvSpPr>
          <p:cNvPr id="6" name="Text 3"/>
          <p:cNvSpPr/>
          <p:nvPr/>
        </p:nvSpPr>
        <p:spPr>
          <a:xfrm>
            <a:off x="6319599" y="3414260"/>
            <a:ext cx="7477601" cy="1802375"/>
          </a:xfrm>
          <a:prstGeom prst="rect">
            <a:avLst/>
          </a:prstGeom>
          <a:noFill/>
          <a:ln/>
        </p:spPr>
        <p:txBody>
          <a:bodyPr wrap="square" rtlCol="0" anchor="t"/>
          <a:lstStyle/>
          <a:p>
            <a:pPr marL="0" indent="0">
              <a:lnSpc>
                <a:spcPts val="2799"/>
              </a:lnSpc>
              <a:buNone/>
            </a:pPr>
            <a:r>
              <a:rPr lang="en-US" sz="2400" b="0" i="0" dirty="0">
                <a:solidFill>
                  <a:schemeClr val="bg1"/>
                </a:solidFill>
                <a:effectLst/>
                <a:latin typeface="Söhne"/>
              </a:rPr>
              <a:t>Our website is the go-to destination for movie recommendations because it offers a unique advantage: irrespective of platforms, users receive tailored movie suggestions spanning across all streaming services. This convenience ensures that you receive valuable recommendations regardless of the platform you prefer, making your movie-watching experience hassle-free and enjoyable.</a:t>
            </a:r>
            <a:endParaRPr lang="en-US" sz="2400" dirty="0">
              <a:solidFill>
                <a:schemeClr val="bg1"/>
              </a:solidFill>
            </a:endParaRPr>
          </a:p>
        </p:txBody>
      </p:sp>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extLst>
      <p:ext uri="{BB962C8B-B14F-4D97-AF65-F5344CB8AC3E}">
        <p14:creationId xmlns:p14="http://schemas.microsoft.com/office/powerpoint/2010/main" val="7839271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sp>
        <p:nvSpPr>
          <p:cNvPr id="4" name="Text 2"/>
          <p:cNvSpPr/>
          <p:nvPr/>
        </p:nvSpPr>
        <p:spPr>
          <a:xfrm>
            <a:off x="2037993" y="779026"/>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Movie Database</a:t>
            </a:r>
            <a:endParaRPr lang="en-US" sz="4374" dirty="0"/>
          </a:p>
        </p:txBody>
      </p:sp>
      <p:sp>
        <p:nvSpPr>
          <p:cNvPr id="5" name="Text 3"/>
          <p:cNvSpPr/>
          <p:nvPr/>
        </p:nvSpPr>
        <p:spPr>
          <a:xfrm>
            <a:off x="2037993" y="1917740"/>
            <a:ext cx="10554414" cy="1066205"/>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We have an extensive database of movies, including the latest releases and timeless classics. We add new movies regularly to ensure that our selection remains up to date and relevant. Browse our collection and find your next favorite movie!</a:t>
            </a:r>
            <a:endParaRPr lang="en-US" sz="1750" dirty="0"/>
          </a:p>
        </p:txBody>
      </p:sp>
      <p:pic>
        <p:nvPicPr>
          <p:cNvPr id="6" name="Image 0" descr="preencoded.png"/>
          <p:cNvPicPr>
            <a:picLocks noChangeAspect="1"/>
          </p:cNvPicPr>
          <p:nvPr/>
        </p:nvPicPr>
        <p:blipFill>
          <a:blip r:embed="rId3"/>
          <a:stretch>
            <a:fillRect/>
          </a:stretch>
        </p:blipFill>
        <p:spPr>
          <a:xfrm>
            <a:off x="2037993" y="3233857"/>
            <a:ext cx="3295888" cy="2036921"/>
          </a:xfrm>
          <a:prstGeom prst="rect">
            <a:avLst/>
          </a:prstGeom>
        </p:spPr>
      </p:pic>
      <p:sp>
        <p:nvSpPr>
          <p:cNvPr id="7" name="Text 4"/>
          <p:cNvSpPr/>
          <p:nvPr/>
        </p:nvSpPr>
        <p:spPr>
          <a:xfrm>
            <a:off x="2037993" y="5548432"/>
            <a:ext cx="2221944"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Inter" pitchFamily="34" charset="0"/>
                <a:ea typeface="Inter" pitchFamily="34" charset="-122"/>
                <a:cs typeface="Inter" pitchFamily="34" charset="-120"/>
              </a:rPr>
              <a:t>Action Movies</a:t>
            </a:r>
            <a:endParaRPr lang="en-US" sz="2187" dirty="0"/>
          </a:p>
        </p:txBody>
      </p:sp>
      <p:sp>
        <p:nvSpPr>
          <p:cNvPr id="8" name="Text 5"/>
          <p:cNvSpPr/>
          <p:nvPr/>
        </p:nvSpPr>
        <p:spPr>
          <a:xfrm>
            <a:off x="2037993" y="6028849"/>
            <a:ext cx="3295888" cy="1421606"/>
          </a:xfrm>
          <a:prstGeom prst="rect">
            <a:avLst/>
          </a:prstGeom>
          <a:noFill/>
          <a:ln/>
        </p:spPr>
        <p:txBody>
          <a:bodyPr wrap="squar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Looking for an adrenaline rush? Check out our selection of action movies that are sure to get your heart racing.</a:t>
            </a:r>
            <a:endParaRPr lang="en-US" sz="1750" dirty="0"/>
          </a:p>
        </p:txBody>
      </p:sp>
      <p:pic>
        <p:nvPicPr>
          <p:cNvPr id="9" name="Image 1" descr="preencoded.png"/>
          <p:cNvPicPr>
            <a:picLocks noChangeAspect="1"/>
          </p:cNvPicPr>
          <p:nvPr/>
        </p:nvPicPr>
        <p:blipFill>
          <a:blip r:embed="rId4"/>
          <a:stretch>
            <a:fillRect/>
          </a:stretch>
        </p:blipFill>
        <p:spPr>
          <a:xfrm>
            <a:off x="5667137" y="3233857"/>
            <a:ext cx="3296007" cy="2037040"/>
          </a:xfrm>
          <a:prstGeom prst="rect">
            <a:avLst/>
          </a:prstGeom>
        </p:spPr>
      </p:pic>
      <p:sp>
        <p:nvSpPr>
          <p:cNvPr id="10" name="Text 6"/>
          <p:cNvSpPr/>
          <p:nvPr/>
        </p:nvSpPr>
        <p:spPr>
          <a:xfrm>
            <a:off x="5667137" y="5548551"/>
            <a:ext cx="2221944"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Inter" pitchFamily="34" charset="0"/>
                <a:ea typeface="Inter" pitchFamily="34" charset="-122"/>
                <a:cs typeface="Inter" pitchFamily="34" charset="-120"/>
              </a:rPr>
              <a:t>Drama Movies</a:t>
            </a:r>
            <a:endParaRPr lang="en-US" sz="2187" dirty="0"/>
          </a:p>
        </p:txBody>
      </p:sp>
      <p:sp>
        <p:nvSpPr>
          <p:cNvPr id="11" name="Text 7"/>
          <p:cNvSpPr/>
          <p:nvPr/>
        </p:nvSpPr>
        <p:spPr>
          <a:xfrm>
            <a:off x="5667137" y="6028968"/>
            <a:ext cx="3296007" cy="1421606"/>
          </a:xfrm>
          <a:prstGeom prst="rect">
            <a:avLst/>
          </a:prstGeom>
          <a:noFill/>
          <a:ln/>
        </p:spPr>
        <p:txBody>
          <a:bodyPr wrap="squar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Whether you need a good cry or enjoy thought-provoking films, our selection of drama movies has something for everyone.</a:t>
            </a:r>
            <a:endParaRPr lang="en-US" sz="1750" dirty="0"/>
          </a:p>
        </p:txBody>
      </p:sp>
      <p:pic>
        <p:nvPicPr>
          <p:cNvPr id="12" name="Image 2" descr="preencoded.png"/>
          <p:cNvPicPr>
            <a:picLocks noChangeAspect="1"/>
          </p:cNvPicPr>
          <p:nvPr/>
        </p:nvPicPr>
        <p:blipFill>
          <a:blip r:embed="rId5"/>
          <a:stretch>
            <a:fillRect/>
          </a:stretch>
        </p:blipFill>
        <p:spPr>
          <a:xfrm>
            <a:off x="9296400" y="3233857"/>
            <a:ext cx="3296007" cy="2037040"/>
          </a:xfrm>
          <a:prstGeom prst="rect">
            <a:avLst/>
          </a:prstGeom>
        </p:spPr>
      </p:pic>
      <p:sp>
        <p:nvSpPr>
          <p:cNvPr id="13" name="Text 8"/>
          <p:cNvSpPr/>
          <p:nvPr/>
        </p:nvSpPr>
        <p:spPr>
          <a:xfrm>
            <a:off x="9296400" y="5548551"/>
            <a:ext cx="2221944"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Inter" pitchFamily="34" charset="0"/>
                <a:ea typeface="Inter" pitchFamily="34" charset="-122"/>
                <a:cs typeface="Inter" pitchFamily="34" charset="-120"/>
              </a:rPr>
              <a:t>Comedy Movies</a:t>
            </a:r>
            <a:endParaRPr lang="en-US" sz="2187" dirty="0"/>
          </a:p>
        </p:txBody>
      </p:sp>
      <p:sp>
        <p:nvSpPr>
          <p:cNvPr id="14" name="Text 9"/>
          <p:cNvSpPr/>
          <p:nvPr/>
        </p:nvSpPr>
        <p:spPr>
          <a:xfrm>
            <a:off x="9296400" y="6028968"/>
            <a:ext cx="3296007" cy="1421606"/>
          </a:xfrm>
          <a:prstGeom prst="rect">
            <a:avLst/>
          </a:prstGeom>
          <a:noFill/>
          <a:ln/>
        </p:spPr>
        <p:txBody>
          <a:bodyPr wrap="squar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Need a good laugh? Our selection of comedy movies will have you rolling on the floor laughing.</a:t>
            </a:r>
            <a:endParaRPr lang="en-US" sz="1750" dirty="0"/>
          </a:p>
        </p:txBody>
      </p:sp>
      <p:pic>
        <p:nvPicPr>
          <p:cNvPr id="15"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sp>
        <p:nvSpPr>
          <p:cNvPr id="4" name="Text 2"/>
          <p:cNvSpPr/>
          <p:nvPr/>
        </p:nvSpPr>
        <p:spPr>
          <a:xfrm>
            <a:off x="2037993" y="1082516"/>
            <a:ext cx="10046732"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Algorithm for Movie Recommendations</a:t>
            </a:r>
            <a:endParaRPr lang="en-US" sz="4374" dirty="0"/>
          </a:p>
        </p:txBody>
      </p:sp>
      <p:sp>
        <p:nvSpPr>
          <p:cNvPr id="5" name="Text 3"/>
          <p:cNvSpPr/>
          <p:nvPr/>
        </p:nvSpPr>
        <p:spPr>
          <a:xfrm>
            <a:off x="2037993" y="2221230"/>
            <a:ext cx="10554414" cy="1421606"/>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Our algorithm for movie recommendations is based on machine learning and predictive analytics. It analyzes your movie preferences and movie history to suggest movies that you are most likely to enjoy. Our algorithm also takes into account factors such as movie popularity, user ratings, and movie release date.</a:t>
            </a:r>
            <a:endParaRPr lang="en-US" sz="1750" dirty="0"/>
          </a:p>
        </p:txBody>
      </p:sp>
      <p:sp>
        <p:nvSpPr>
          <p:cNvPr id="6" name="Text 4"/>
          <p:cNvSpPr/>
          <p:nvPr/>
        </p:nvSpPr>
        <p:spPr>
          <a:xfrm>
            <a:off x="2037993" y="4114919"/>
            <a:ext cx="3156347" cy="832961"/>
          </a:xfrm>
          <a:prstGeom prst="rect">
            <a:avLst/>
          </a:prstGeom>
          <a:noFill/>
          <a:ln/>
        </p:spPr>
        <p:txBody>
          <a:bodyPr wrap="square" rtlCol="0" anchor="t"/>
          <a:lstStyle/>
          <a:p>
            <a:pPr marL="0" indent="0">
              <a:lnSpc>
                <a:spcPts val="3281"/>
              </a:lnSpc>
              <a:buNone/>
            </a:pPr>
            <a:r>
              <a:rPr lang="en-US" sz="2624" b="1" kern="0" spc="-79" dirty="0">
                <a:solidFill>
                  <a:srgbClr val="FFFFFF"/>
                </a:solidFill>
                <a:latin typeface="Inter" pitchFamily="34" charset="0"/>
                <a:ea typeface="Inter" pitchFamily="34" charset="-122"/>
                <a:cs typeface="Inter" pitchFamily="34" charset="-120"/>
              </a:rPr>
              <a:t>Personalized Recommendations</a:t>
            </a:r>
            <a:endParaRPr lang="en-US" sz="2624" dirty="0"/>
          </a:p>
        </p:txBody>
      </p:sp>
      <p:sp>
        <p:nvSpPr>
          <p:cNvPr id="7" name="Text 5"/>
          <p:cNvSpPr/>
          <p:nvPr/>
        </p:nvSpPr>
        <p:spPr>
          <a:xfrm>
            <a:off x="2037993" y="5170051"/>
            <a:ext cx="3156347" cy="1421606"/>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Our algorithm provides personalized recommendations based on your personal preferences and movie history.</a:t>
            </a:r>
            <a:endParaRPr lang="en-US" sz="1750" dirty="0"/>
          </a:p>
        </p:txBody>
      </p:sp>
      <p:sp>
        <p:nvSpPr>
          <p:cNvPr id="8" name="Text 6"/>
          <p:cNvSpPr/>
          <p:nvPr/>
        </p:nvSpPr>
        <p:spPr>
          <a:xfrm>
            <a:off x="5743932" y="4114919"/>
            <a:ext cx="2969538" cy="416481"/>
          </a:xfrm>
          <a:prstGeom prst="rect">
            <a:avLst/>
          </a:prstGeom>
          <a:noFill/>
          <a:ln/>
        </p:spPr>
        <p:txBody>
          <a:bodyPr wrap="none" rtlCol="0" anchor="t"/>
          <a:lstStyle/>
          <a:p>
            <a:pPr marL="0" indent="0">
              <a:lnSpc>
                <a:spcPts val="3281"/>
              </a:lnSpc>
              <a:buNone/>
            </a:pPr>
            <a:r>
              <a:rPr lang="en-US" sz="2624" b="1" kern="0" spc="-79" dirty="0">
                <a:solidFill>
                  <a:srgbClr val="FFFFFF"/>
                </a:solidFill>
                <a:latin typeface="Inter" pitchFamily="34" charset="0"/>
                <a:ea typeface="Inter" pitchFamily="34" charset="-122"/>
                <a:cs typeface="Inter" pitchFamily="34" charset="-120"/>
              </a:rPr>
              <a:t>Smart Suggestions</a:t>
            </a:r>
            <a:endParaRPr lang="en-US" sz="2624" dirty="0"/>
          </a:p>
        </p:txBody>
      </p:sp>
      <p:sp>
        <p:nvSpPr>
          <p:cNvPr id="9" name="Text 7"/>
          <p:cNvSpPr/>
          <p:nvPr/>
        </p:nvSpPr>
        <p:spPr>
          <a:xfrm>
            <a:off x="5743932" y="4753570"/>
            <a:ext cx="3156347" cy="1421606"/>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Our algorithm uses predictive analytics to suggest movies that fit your unique tastes, even if it's not a direct match.</a:t>
            </a:r>
            <a:endParaRPr lang="en-US" sz="1750" dirty="0"/>
          </a:p>
        </p:txBody>
      </p:sp>
      <p:sp>
        <p:nvSpPr>
          <p:cNvPr id="10" name="Text 8"/>
          <p:cNvSpPr/>
          <p:nvPr/>
        </p:nvSpPr>
        <p:spPr>
          <a:xfrm>
            <a:off x="9449872" y="4114919"/>
            <a:ext cx="3156347" cy="832961"/>
          </a:xfrm>
          <a:prstGeom prst="rect">
            <a:avLst/>
          </a:prstGeom>
          <a:noFill/>
          <a:ln/>
        </p:spPr>
        <p:txBody>
          <a:bodyPr wrap="square" rtlCol="0" anchor="t"/>
          <a:lstStyle/>
          <a:p>
            <a:pPr marL="0" indent="0">
              <a:lnSpc>
                <a:spcPts val="3281"/>
              </a:lnSpc>
              <a:buNone/>
            </a:pPr>
            <a:r>
              <a:rPr lang="en-US" sz="2624" b="1" kern="0" spc="-79" dirty="0">
                <a:solidFill>
                  <a:srgbClr val="FFFFFF"/>
                </a:solidFill>
                <a:latin typeface="Inter" pitchFamily="34" charset="0"/>
                <a:ea typeface="Inter" pitchFamily="34" charset="-122"/>
                <a:cs typeface="Inter" pitchFamily="34" charset="-120"/>
              </a:rPr>
              <a:t>Continuous Learning</a:t>
            </a:r>
            <a:endParaRPr lang="en-US" sz="2624" dirty="0"/>
          </a:p>
        </p:txBody>
      </p:sp>
      <p:sp>
        <p:nvSpPr>
          <p:cNvPr id="11" name="Text 9"/>
          <p:cNvSpPr/>
          <p:nvPr/>
        </p:nvSpPr>
        <p:spPr>
          <a:xfrm>
            <a:off x="9449872" y="5170051"/>
            <a:ext cx="3156347" cy="1777008"/>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Our algorithm continuously learns from your feedback in order to improve the accuracy of its recommendations over time.</a:t>
            </a:r>
            <a:endParaRPr lang="en-US" sz="1750" dirty="0"/>
          </a:p>
        </p:txBody>
      </p:sp>
      <p:pic>
        <p:nvPicPr>
          <p:cNvPr id="12"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sp>
        <p:nvSpPr>
          <p:cNvPr id="4" name="Text 2"/>
          <p:cNvSpPr/>
          <p:nvPr/>
        </p:nvSpPr>
        <p:spPr>
          <a:xfrm>
            <a:off x="2052637" y="610910"/>
            <a:ext cx="6634520" cy="692467"/>
          </a:xfrm>
          <a:prstGeom prst="rect">
            <a:avLst/>
          </a:prstGeom>
          <a:noFill/>
          <a:ln/>
        </p:spPr>
        <p:txBody>
          <a:bodyPr wrap="none" rtlCol="0" anchor="t"/>
          <a:lstStyle/>
          <a:p>
            <a:pPr marL="0" indent="0">
              <a:lnSpc>
                <a:spcPts val="5452"/>
              </a:lnSpc>
              <a:buNone/>
            </a:pPr>
            <a:r>
              <a:rPr lang="en-US" sz="4362" b="1" kern="0" spc="-131" dirty="0">
                <a:solidFill>
                  <a:srgbClr val="FFFFFF"/>
                </a:solidFill>
                <a:latin typeface="Inter" pitchFamily="34" charset="0"/>
                <a:ea typeface="Inter" pitchFamily="34" charset="-122"/>
                <a:cs typeface="Inter" pitchFamily="34" charset="-120"/>
              </a:rPr>
              <a:t>User Reviews and Ratings</a:t>
            </a:r>
            <a:endParaRPr lang="en-US" sz="4362" dirty="0"/>
          </a:p>
        </p:txBody>
      </p:sp>
      <p:sp>
        <p:nvSpPr>
          <p:cNvPr id="5" name="Text 3"/>
          <p:cNvSpPr/>
          <p:nvPr/>
        </p:nvSpPr>
        <p:spPr>
          <a:xfrm>
            <a:off x="2052637" y="1746528"/>
            <a:ext cx="10525125" cy="1417796"/>
          </a:xfrm>
          <a:prstGeom prst="rect">
            <a:avLst/>
          </a:prstGeom>
          <a:noFill/>
          <a:ln/>
        </p:spPr>
        <p:txBody>
          <a:bodyPr wrap="square" rtlCol="0" anchor="t"/>
          <a:lstStyle/>
          <a:p>
            <a:pPr marL="0" indent="0">
              <a:lnSpc>
                <a:spcPts val="2792"/>
              </a:lnSpc>
              <a:buNone/>
            </a:pPr>
            <a:r>
              <a:rPr lang="en-US" sz="1745" kern="0" spc="-35" dirty="0">
                <a:solidFill>
                  <a:srgbClr val="E5E0DF"/>
                </a:solidFill>
                <a:latin typeface="Inter" pitchFamily="34" charset="0"/>
                <a:ea typeface="Inter" pitchFamily="34" charset="-122"/>
                <a:cs typeface="Inter" pitchFamily="34" charset="-120"/>
              </a:rPr>
              <a:t>Our user reviews and ratings section provides an opportunity for you to share your opinions on the movies you watch. By rating and reviewing movies, you help our algorithm learn and improve its recommendations. You can also read reviews from other users to discover new movies and get a sense of what others think of movies you are interested in.</a:t>
            </a:r>
            <a:endParaRPr lang="en-US" sz="1745" dirty="0"/>
          </a:p>
        </p:txBody>
      </p:sp>
      <p:pic>
        <p:nvPicPr>
          <p:cNvPr id="6" name="Image 0" descr="preencoded.png"/>
          <p:cNvPicPr>
            <a:picLocks noChangeAspect="1"/>
          </p:cNvPicPr>
          <p:nvPr/>
        </p:nvPicPr>
        <p:blipFill>
          <a:blip r:embed="rId3"/>
          <a:stretch>
            <a:fillRect/>
          </a:stretch>
        </p:blipFill>
        <p:spPr>
          <a:xfrm>
            <a:off x="2052637" y="3413522"/>
            <a:ext cx="3286839" cy="2031325"/>
          </a:xfrm>
          <a:prstGeom prst="rect">
            <a:avLst/>
          </a:prstGeom>
        </p:spPr>
      </p:pic>
      <p:sp>
        <p:nvSpPr>
          <p:cNvPr id="7" name="Text 4"/>
          <p:cNvSpPr/>
          <p:nvPr/>
        </p:nvSpPr>
        <p:spPr>
          <a:xfrm>
            <a:off x="2052637" y="5721787"/>
            <a:ext cx="3040499" cy="346115"/>
          </a:xfrm>
          <a:prstGeom prst="rect">
            <a:avLst/>
          </a:prstGeom>
          <a:noFill/>
          <a:ln/>
        </p:spPr>
        <p:txBody>
          <a:bodyPr wrap="none" rtlCol="0" anchor="t"/>
          <a:lstStyle/>
          <a:p>
            <a:pPr marL="0" indent="0" algn="l">
              <a:lnSpc>
                <a:spcPts val="2726"/>
              </a:lnSpc>
              <a:buNone/>
            </a:pPr>
            <a:r>
              <a:rPr lang="en-US" sz="2181" b="1" kern="0" spc="-65" dirty="0">
                <a:solidFill>
                  <a:srgbClr val="FFFFFF"/>
                </a:solidFill>
                <a:latin typeface="Inter" pitchFamily="34" charset="0"/>
                <a:ea typeface="Inter" pitchFamily="34" charset="-122"/>
                <a:cs typeface="Inter" pitchFamily="34" charset="-120"/>
              </a:rPr>
              <a:t>Rate and Review Movies</a:t>
            </a:r>
            <a:endParaRPr lang="en-US" sz="2181" dirty="0"/>
          </a:p>
        </p:txBody>
      </p:sp>
      <p:sp>
        <p:nvSpPr>
          <p:cNvPr id="8" name="Text 5"/>
          <p:cNvSpPr/>
          <p:nvPr/>
        </p:nvSpPr>
        <p:spPr>
          <a:xfrm>
            <a:off x="2052637" y="6200775"/>
            <a:ext cx="3286839" cy="1417796"/>
          </a:xfrm>
          <a:prstGeom prst="rect">
            <a:avLst/>
          </a:prstGeom>
          <a:noFill/>
          <a:ln/>
        </p:spPr>
        <p:txBody>
          <a:bodyPr wrap="square" rtlCol="0" anchor="t"/>
          <a:lstStyle/>
          <a:p>
            <a:pPr marL="0" indent="0" algn="l">
              <a:lnSpc>
                <a:spcPts val="2792"/>
              </a:lnSpc>
              <a:buNone/>
            </a:pPr>
            <a:r>
              <a:rPr lang="en-US" sz="1745" kern="0" spc="-35" dirty="0">
                <a:solidFill>
                  <a:srgbClr val="E5E0DF"/>
                </a:solidFill>
                <a:latin typeface="Inter" pitchFamily="34" charset="0"/>
                <a:ea typeface="Inter" pitchFamily="34" charset="-122"/>
                <a:cs typeface="Inter" pitchFamily="34" charset="-120"/>
              </a:rPr>
              <a:t>Rate and review movies to improve our algorithm's recommendations and share your opinion with other users.</a:t>
            </a:r>
            <a:endParaRPr lang="en-US" sz="1745" dirty="0"/>
          </a:p>
        </p:txBody>
      </p:sp>
      <p:pic>
        <p:nvPicPr>
          <p:cNvPr id="9" name="Image 1" descr="preencoded.png"/>
          <p:cNvPicPr>
            <a:picLocks noChangeAspect="1"/>
          </p:cNvPicPr>
          <p:nvPr/>
        </p:nvPicPr>
        <p:blipFill>
          <a:blip r:embed="rId4"/>
          <a:stretch>
            <a:fillRect/>
          </a:stretch>
        </p:blipFill>
        <p:spPr>
          <a:xfrm>
            <a:off x="5671780" y="3413522"/>
            <a:ext cx="3286839" cy="2031325"/>
          </a:xfrm>
          <a:prstGeom prst="rect">
            <a:avLst/>
          </a:prstGeom>
        </p:spPr>
      </p:pic>
      <p:sp>
        <p:nvSpPr>
          <p:cNvPr id="10" name="Text 6"/>
          <p:cNvSpPr/>
          <p:nvPr/>
        </p:nvSpPr>
        <p:spPr>
          <a:xfrm>
            <a:off x="5671780" y="5721787"/>
            <a:ext cx="2215753" cy="346115"/>
          </a:xfrm>
          <a:prstGeom prst="rect">
            <a:avLst/>
          </a:prstGeom>
          <a:noFill/>
          <a:ln/>
        </p:spPr>
        <p:txBody>
          <a:bodyPr wrap="none" rtlCol="0" anchor="t"/>
          <a:lstStyle/>
          <a:p>
            <a:pPr marL="0" indent="0" algn="l">
              <a:lnSpc>
                <a:spcPts val="2726"/>
              </a:lnSpc>
              <a:buNone/>
            </a:pPr>
            <a:r>
              <a:rPr lang="en-US" sz="2181" b="1" kern="0" spc="-65" dirty="0">
                <a:solidFill>
                  <a:srgbClr val="FFFFFF"/>
                </a:solidFill>
                <a:latin typeface="Inter" pitchFamily="34" charset="0"/>
                <a:ea typeface="Inter" pitchFamily="34" charset="-122"/>
                <a:cs typeface="Inter" pitchFamily="34" charset="-120"/>
              </a:rPr>
              <a:t>User Ratings</a:t>
            </a:r>
            <a:endParaRPr lang="en-US" sz="2181" dirty="0"/>
          </a:p>
        </p:txBody>
      </p:sp>
      <p:sp>
        <p:nvSpPr>
          <p:cNvPr id="11" name="Text 7"/>
          <p:cNvSpPr/>
          <p:nvPr/>
        </p:nvSpPr>
        <p:spPr>
          <a:xfrm>
            <a:off x="5671780" y="6200775"/>
            <a:ext cx="3286839" cy="1417796"/>
          </a:xfrm>
          <a:prstGeom prst="rect">
            <a:avLst/>
          </a:prstGeom>
          <a:noFill/>
          <a:ln/>
        </p:spPr>
        <p:txBody>
          <a:bodyPr wrap="square" rtlCol="0" anchor="t"/>
          <a:lstStyle/>
          <a:p>
            <a:pPr marL="0" indent="0" algn="l">
              <a:lnSpc>
                <a:spcPts val="2792"/>
              </a:lnSpc>
              <a:buNone/>
            </a:pPr>
            <a:r>
              <a:rPr lang="en-US" sz="1745" kern="0" spc="-35" dirty="0">
                <a:solidFill>
                  <a:srgbClr val="E5E0DF"/>
                </a:solidFill>
                <a:latin typeface="Inter" pitchFamily="34" charset="0"/>
                <a:ea typeface="Inter" pitchFamily="34" charset="-122"/>
                <a:cs typeface="Inter" pitchFamily="34" charset="-120"/>
              </a:rPr>
              <a:t>View user ratings to see what others think of popular movies and get a sense of whether a movie is worth watching.</a:t>
            </a:r>
            <a:endParaRPr lang="en-US" sz="1745" dirty="0"/>
          </a:p>
        </p:txBody>
      </p:sp>
      <p:pic>
        <p:nvPicPr>
          <p:cNvPr id="12" name="Image 2" descr="preencoded.png"/>
          <p:cNvPicPr>
            <a:picLocks noChangeAspect="1"/>
          </p:cNvPicPr>
          <p:nvPr/>
        </p:nvPicPr>
        <p:blipFill>
          <a:blip r:embed="rId5"/>
          <a:stretch>
            <a:fillRect/>
          </a:stretch>
        </p:blipFill>
        <p:spPr>
          <a:xfrm>
            <a:off x="9290923" y="3413522"/>
            <a:ext cx="3286839" cy="2031325"/>
          </a:xfrm>
          <a:prstGeom prst="rect">
            <a:avLst/>
          </a:prstGeom>
        </p:spPr>
      </p:pic>
      <p:sp>
        <p:nvSpPr>
          <p:cNvPr id="13" name="Text 8"/>
          <p:cNvSpPr/>
          <p:nvPr/>
        </p:nvSpPr>
        <p:spPr>
          <a:xfrm>
            <a:off x="9290923" y="5721787"/>
            <a:ext cx="2215753" cy="346115"/>
          </a:xfrm>
          <a:prstGeom prst="rect">
            <a:avLst/>
          </a:prstGeom>
          <a:noFill/>
          <a:ln/>
        </p:spPr>
        <p:txBody>
          <a:bodyPr wrap="none" rtlCol="0" anchor="t"/>
          <a:lstStyle/>
          <a:p>
            <a:pPr marL="0" indent="0" algn="l">
              <a:lnSpc>
                <a:spcPts val="2726"/>
              </a:lnSpc>
              <a:buNone/>
            </a:pPr>
            <a:r>
              <a:rPr lang="en-US" sz="2181" b="1" kern="0" spc="-65" dirty="0">
                <a:solidFill>
                  <a:srgbClr val="FFFFFF"/>
                </a:solidFill>
                <a:latin typeface="Inter" pitchFamily="34" charset="0"/>
                <a:ea typeface="Inter" pitchFamily="34" charset="-122"/>
                <a:cs typeface="Inter" pitchFamily="34" charset="-120"/>
              </a:rPr>
              <a:t>User Reviews</a:t>
            </a:r>
            <a:endParaRPr lang="en-US" sz="2181" dirty="0"/>
          </a:p>
        </p:txBody>
      </p:sp>
      <p:sp>
        <p:nvSpPr>
          <p:cNvPr id="14" name="Text 9"/>
          <p:cNvSpPr/>
          <p:nvPr/>
        </p:nvSpPr>
        <p:spPr>
          <a:xfrm>
            <a:off x="9290923" y="6200775"/>
            <a:ext cx="3286839" cy="1417796"/>
          </a:xfrm>
          <a:prstGeom prst="rect">
            <a:avLst/>
          </a:prstGeom>
          <a:noFill/>
          <a:ln/>
        </p:spPr>
        <p:txBody>
          <a:bodyPr wrap="square" rtlCol="0" anchor="t"/>
          <a:lstStyle/>
          <a:p>
            <a:pPr marL="0" indent="0" algn="l">
              <a:lnSpc>
                <a:spcPts val="2792"/>
              </a:lnSpc>
              <a:buNone/>
            </a:pPr>
            <a:r>
              <a:rPr lang="en-US" sz="1745" kern="0" spc="-35" dirty="0">
                <a:solidFill>
                  <a:srgbClr val="E5E0DF"/>
                </a:solidFill>
                <a:latin typeface="Inter" pitchFamily="34" charset="0"/>
                <a:ea typeface="Inter" pitchFamily="34" charset="-122"/>
                <a:cs typeface="Inter" pitchFamily="34" charset="-120"/>
              </a:rPr>
              <a:t>Read user reviews to discover new movies and get a sense of what others think of movies you are interested in.</a:t>
            </a:r>
            <a:endParaRPr lang="en-US" sz="1745" dirty="0"/>
          </a:p>
        </p:txBody>
      </p:sp>
      <p:pic>
        <p:nvPicPr>
          <p:cNvPr id="15"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TotalTime>
  <Words>656</Words>
  <Application>Microsoft Office PowerPoint</Application>
  <PresentationFormat>Custom</PresentationFormat>
  <Paragraphs>46</Paragraphs>
  <Slides>7</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Inter</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dhruv lunawath</cp:lastModifiedBy>
  <cp:revision>2</cp:revision>
  <dcterms:created xsi:type="dcterms:W3CDTF">2023-12-17T01:07:47Z</dcterms:created>
  <dcterms:modified xsi:type="dcterms:W3CDTF">2023-12-17T02:25:21Z</dcterms:modified>
</cp:coreProperties>
</file>